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60" r:id="rId4"/>
    <p:sldId id="266" r:id="rId5"/>
    <p:sldId id="267" r:id="rId6"/>
    <p:sldId id="268" r:id="rId7"/>
    <p:sldId id="269" r:id="rId8"/>
    <p:sldId id="271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5" r:id="rId22"/>
    <p:sldId id="286" r:id="rId23"/>
    <p:sldId id="287" r:id="rId24"/>
    <p:sldId id="288" r:id="rId25"/>
    <p:sldId id="289" r:id="rId26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E9601-2CF5-4DB3-B5CA-3CE3397C60F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D5CDC-EEA6-4DF8-B283-97B1D556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30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1A34816-3DF8-4443-823A-FB66BADD01BA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D5B5551-616E-449E-829A-BFDD65274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E1547-8DC4-4E7B-903C-11A857D720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8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Belleville Henderson CSD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2025-2026 Instructional Budget </a:t>
            </a:r>
          </a:p>
        </p:txBody>
      </p:sp>
    </p:spTree>
    <p:extLst>
      <p:ext uri="{BB962C8B-B14F-4D97-AF65-F5344CB8AC3E}">
        <p14:creationId xmlns:p14="http://schemas.microsoft.com/office/powerpoint/2010/main" val="761585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83" y="796781"/>
            <a:ext cx="9601196" cy="13038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Budget Summary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15455"/>
              </p:ext>
            </p:extLst>
          </p:nvPr>
        </p:nvGraphicFramePr>
        <p:xfrm>
          <a:off x="2210281" y="2100648"/>
          <a:ext cx="8128000" cy="3473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517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2025-2026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Contractual-Dues/Field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Trips/Subscriptions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51353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Supplies</a:t>
                      </a:r>
                    </a:p>
                    <a:p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Cooperative bidding/Art </a:t>
                      </a:r>
                      <a:r>
                        <a:rPr lang="en-US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/Science </a:t>
                      </a:r>
                      <a:r>
                        <a:rPr lang="en-US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/English </a:t>
                      </a:r>
                      <a:r>
                        <a:rPr lang="en-US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/Math </a:t>
                      </a:r>
                      <a:r>
                        <a:rPr lang="en-US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/Music </a:t>
                      </a:r>
                      <a:r>
                        <a:rPr lang="en-US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 </a:t>
                      </a:r>
                      <a:r>
                        <a:rPr lang="en-US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/School Supplies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$110,000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$110,000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$110,000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319555"/>
                  </a:ext>
                </a:extLst>
              </a:tr>
              <a:tr h="63959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Textbooks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$37,325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$12,675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059043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$415,000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$377,325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$403,000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$25,675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98338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10281" y="5817713"/>
            <a:ext cx="799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 $377,325	2025-2026: $403,000		Increase: $25,675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83" y="796781"/>
            <a:ext cx="9601196" cy="13038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Teaching-BOCES Service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Summary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968165"/>
              </p:ext>
            </p:extLst>
          </p:nvPr>
        </p:nvGraphicFramePr>
        <p:xfrm>
          <a:off x="2210281" y="2421248"/>
          <a:ext cx="8128000" cy="344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517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Learning-District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$13,899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$6,650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$6,650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51353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-Cost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$1,771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$1,771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319555"/>
                  </a:ext>
                </a:extLst>
              </a:tr>
              <a:tr h="63959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Exploratory Enrichment/Museum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-RWADA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$2,961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$3,333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$3,333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059043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Exploratory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Enrichments Requests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$4,655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$935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$935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983387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Exploratory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Enrichment-Admin Charges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847887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Communications-Cost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$8,872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$8,872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$8,872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61948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61741" y="5816411"/>
            <a:ext cx="799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CONTINUE…………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47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83" y="796781"/>
            <a:ext cx="9601196" cy="13038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BOCES Budget Summary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74566"/>
              </p:ext>
            </p:extLst>
          </p:nvPr>
        </p:nvGraphicFramePr>
        <p:xfrm>
          <a:off x="2210281" y="2421248"/>
          <a:ext cx="8128000" cy="3414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517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  <a:endParaRPr lang="en-US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Erate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Technical </a:t>
                      </a:r>
                      <a:r>
                        <a:rPr lang="en-US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Assitance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51353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Programs for Gifted Base Service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319555"/>
                  </a:ext>
                </a:extLst>
              </a:tr>
              <a:tr h="30705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Whiz Quiz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05904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Spelling Bee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$432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$477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$477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983387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Aid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Update-Attendee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847887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Computer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Svc (MO)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$11,760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$12,029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$12,029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619486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$43,967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$35,306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$35,306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2046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0281" y="5836230"/>
            <a:ext cx="799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 $35,306	2025-2026: $35,306		Increase/Decrease: $0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0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83" y="796781"/>
            <a:ext cx="9601196" cy="13038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Education-Salaries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70500"/>
              </p:ext>
            </p:extLst>
          </p:nvPr>
        </p:nvGraphicFramePr>
        <p:xfrm>
          <a:off x="2210281" y="2421248"/>
          <a:ext cx="8128000" cy="1432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517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Occupational Education-Salaries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$178,623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$179,414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$182,924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$3,510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2046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$178,623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$179,414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$182,924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$3,510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558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77351" y="4343905"/>
            <a:ext cx="799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 $179,414	2025-2026: $182,924		Increase:	$3,510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14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83" y="796781"/>
            <a:ext cx="9601196" cy="13038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Education-BOCES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031748"/>
              </p:ext>
            </p:extLst>
          </p:nvPr>
        </p:nvGraphicFramePr>
        <p:xfrm>
          <a:off x="2210281" y="2421248"/>
          <a:ext cx="8128000" cy="1432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517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Career and Technical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$289,828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$351,120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$404,320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$53,200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2046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$289,828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$351,120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$404,320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$53,200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558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6839" y="4174063"/>
            <a:ext cx="799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 $351,120	2025-2026: $404,320		Increase: $53,200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1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83" y="796781"/>
            <a:ext cx="9601196" cy="13038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Library &amp; Audiovisual-Loan Program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256776"/>
              </p:ext>
            </p:extLst>
          </p:nvPr>
        </p:nvGraphicFramePr>
        <p:xfrm>
          <a:off x="2210281" y="2421248"/>
          <a:ext cx="8128000" cy="143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517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Library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2046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558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6839" y="3989052"/>
            <a:ext cx="799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 $6,000		2025-2026: $6,000		Increase/Decrease: $0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18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087" y="796782"/>
            <a:ext cx="9543791" cy="92394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Library &amp; Audiovisual-BOCES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387556"/>
              </p:ext>
            </p:extLst>
          </p:nvPr>
        </p:nvGraphicFramePr>
        <p:xfrm>
          <a:off x="2349795" y="1582506"/>
          <a:ext cx="773330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25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399048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529679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546661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546661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4234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 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2345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Resource Center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$5,416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$6,650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$6,650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51353"/>
                  </a:ext>
                </a:extLst>
              </a:tr>
              <a:tr h="42345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Graphics Labor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$1,983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319555"/>
                  </a:ext>
                </a:extLst>
              </a:tr>
              <a:tr h="42345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Graphics Materials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$3,216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$1,695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$1,695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059043"/>
                  </a:ext>
                </a:extLst>
              </a:tr>
              <a:tr h="42345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 Library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Media Collection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$1,340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$920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$920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983387"/>
                  </a:ext>
                </a:extLst>
              </a:tr>
              <a:tr h="42345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NORPAC/ICEPAC/ICICILL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847887"/>
                  </a:ext>
                </a:extLst>
              </a:tr>
              <a:tr h="28230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Library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Auto </a:t>
                      </a:r>
                      <a:r>
                        <a:rPr lang="en-US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Sve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(MO)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$3,552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$3,660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$3,660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619486"/>
                  </a:ext>
                </a:extLst>
              </a:tr>
              <a:tr h="28230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Library Media Resources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$1,293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$1,316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$1,316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20462"/>
                  </a:ext>
                </a:extLst>
              </a:tr>
              <a:tr h="28230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Library Databases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$8,719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$8,023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$8,023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750318"/>
                  </a:ext>
                </a:extLst>
              </a:tr>
              <a:tr h="28230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$42,459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$22,737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$22,737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406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3460" y="5697306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	$22,737	2025-2026:	$22,737	Increase/Decrease:	$0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74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35" y="1147657"/>
            <a:ext cx="9601196" cy="90442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Assisted Instruction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96521"/>
              </p:ext>
            </p:extLst>
          </p:nvPr>
        </p:nvGraphicFramePr>
        <p:xfrm>
          <a:off x="2210281" y="2421248"/>
          <a:ext cx="8128000" cy="143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517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  <a:endParaRPr lang="en-US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Aided Hardware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$28,000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$28,000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$28,000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2046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$28,000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$28,000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$28,000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558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6839" y="3989052"/>
            <a:ext cx="799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 $28,000		2025-2026: $28,000		Increase/Decrease: $0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9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35" y="733647"/>
            <a:ext cx="9601196" cy="1687601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Assisted Instruction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648029"/>
              </p:ext>
            </p:extLst>
          </p:nvPr>
        </p:nvGraphicFramePr>
        <p:xfrm>
          <a:off x="2210281" y="2421248"/>
          <a:ext cx="8128000" cy="143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517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  <a:endParaRPr lang="en-US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Materials &amp; 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$2,968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$2,968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$2,968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2046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$2,968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$2,968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$2,968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558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6839" y="3989052"/>
            <a:ext cx="799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 $2,968		2025-2026: $2,968		Increase/Decrease: $0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58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35" y="733647"/>
            <a:ext cx="9601196" cy="1687601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Assisted Instruction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581319"/>
              </p:ext>
            </p:extLst>
          </p:nvPr>
        </p:nvGraphicFramePr>
        <p:xfrm>
          <a:off x="2210281" y="2421248"/>
          <a:ext cx="8128000" cy="1615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517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  <a:endParaRPr lang="en-US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2025-2026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Aided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Software,Library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Textbook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$7,116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$7,116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$44,000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$36,884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2046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$7,116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$7,116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$44,000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$36,884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558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73043" y="4108849"/>
            <a:ext cx="757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 $7,116			2025-2026: $44,000		Increase:	$36,884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8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016" y="101402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SIZE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PreK-6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734953"/>
              </p:ext>
            </p:extLst>
          </p:nvPr>
        </p:nvGraphicFramePr>
        <p:xfrm>
          <a:off x="2954079" y="2445491"/>
          <a:ext cx="6331098" cy="3693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549">
                  <a:extLst>
                    <a:ext uri="{9D8B030D-6E8A-4147-A177-3AD203B41FA5}">
                      <a16:colId xmlns:a16="http://schemas.microsoft.com/office/drawing/2014/main" val="1834419319"/>
                    </a:ext>
                  </a:extLst>
                </a:gridCol>
                <a:gridCol w="3165549">
                  <a:extLst>
                    <a:ext uri="{9D8B030D-6E8A-4147-A177-3AD203B41FA5}">
                      <a16:colId xmlns:a16="http://schemas.microsoft.com/office/drawing/2014/main" val="308584023"/>
                    </a:ext>
                  </a:extLst>
                </a:gridCol>
              </a:tblGrid>
              <a:tr h="49296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CLASSROOM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24-25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SIZE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355043"/>
                  </a:ext>
                </a:extLst>
              </a:tr>
              <a:tr h="352807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PreK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(AM/PM)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135809"/>
                  </a:ext>
                </a:extLst>
              </a:tr>
              <a:tr h="3528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Kindergarten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110458"/>
                  </a:ext>
                </a:extLst>
              </a:tr>
              <a:tr h="3528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52576"/>
                  </a:ext>
                </a:extLst>
              </a:tr>
              <a:tr h="3528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816477"/>
                  </a:ext>
                </a:extLst>
              </a:tr>
              <a:tr h="3528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967006"/>
                  </a:ext>
                </a:extLst>
              </a:tr>
              <a:tr h="3528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829340"/>
                  </a:ext>
                </a:extLst>
              </a:tr>
              <a:tr h="3528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364052"/>
                  </a:ext>
                </a:extLst>
              </a:tr>
              <a:tr h="3528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35634"/>
                  </a:ext>
                </a:extLst>
              </a:tr>
              <a:tr h="35280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682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830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35" y="733647"/>
            <a:ext cx="9601196" cy="1687601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Assisted Instruction-BOCES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981014"/>
              </p:ext>
            </p:extLst>
          </p:nvPr>
        </p:nvGraphicFramePr>
        <p:xfrm>
          <a:off x="2210281" y="2421248"/>
          <a:ext cx="8128000" cy="143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517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  <a:endParaRPr lang="en-US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Computer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Sve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(MO)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$57,757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$62,000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$62,000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2046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$57,757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$62,000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$62,000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558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6839" y="3955312"/>
            <a:ext cx="757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 $62,000	2025-2026: $62,000	Increase/Decrease:$0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19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83" y="796781"/>
            <a:ext cx="9601196" cy="13038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Guidance Budget Summary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527524"/>
              </p:ext>
            </p:extLst>
          </p:nvPr>
        </p:nvGraphicFramePr>
        <p:xfrm>
          <a:off x="2210281" y="2100648"/>
          <a:ext cx="8128000" cy="371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517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  <a:endParaRPr lang="en-US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2025-2026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Guidance-Regular</a:t>
                      </a:r>
                    </a:p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Salaries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$65,754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$68,483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$70,537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$2,054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2046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Guidance-Regular</a:t>
                      </a:r>
                    </a:p>
                    <a:p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Add’l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pay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55869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Guidance-NI Salaries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$39,853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$41,413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$32,000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($9,413)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040257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Guidance-NI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Add’l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Pay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602654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Guidance-Contractual</a:t>
                      </a:r>
                    </a:p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676996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Guidance-Materials &amp; Supplies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001810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$122,607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$127,896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$123,537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($4,359)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271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0281" y="5818173"/>
            <a:ext cx="799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 $127,896		2025-2026: $123,537		Decrease: ($4,359)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21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985" y="796781"/>
            <a:ext cx="9511893" cy="93741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Services Budget Summary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783896"/>
              </p:ext>
            </p:extLst>
          </p:nvPr>
        </p:nvGraphicFramePr>
        <p:xfrm>
          <a:off x="2143210" y="1734198"/>
          <a:ext cx="8128000" cy="3809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517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  <a:endParaRPr lang="en-US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Services-NI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Salaries 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$65,019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$62,352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$69,341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$6,989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2046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Services-NI Salaries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Add’l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Pay 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($5,000)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55869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Services-Equipment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Wheelchair/AED Replacements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$3,300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$3,300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040257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Services-Contractual 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602654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Services-Materials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Supplies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676996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$86,019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$82,352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$88,641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$6,289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271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0280" y="5818173"/>
            <a:ext cx="799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 $82,352		2025-2026: $88,641		Increase: $6,289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59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35" y="733647"/>
            <a:ext cx="9601196" cy="1687601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Services Budget Summary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355590"/>
              </p:ext>
            </p:extLst>
          </p:nvPr>
        </p:nvGraphicFramePr>
        <p:xfrm>
          <a:off x="2210281" y="2421248"/>
          <a:ext cx="8128000" cy="1432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517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Psychological Services-Salaries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$122,099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$45,000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$45,000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2046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$122,099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$45,000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$45,000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558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4765" y="4423144"/>
            <a:ext cx="757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 $45,000	2025-2026: $45,000	Increase/Decrease: $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2593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35" y="733647"/>
            <a:ext cx="9601196" cy="1687601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Co-Curricular Budget 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46544"/>
              </p:ext>
            </p:extLst>
          </p:nvPr>
        </p:nvGraphicFramePr>
        <p:xfrm>
          <a:off x="2210281" y="2421248"/>
          <a:ext cx="8128000" cy="1432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517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  <a:endParaRPr lang="en-US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Co-Curricular-Advisor Stipends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$31,950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$31,790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$31,790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2046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$31,950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$31,790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$31,790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558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411" y="3924183"/>
            <a:ext cx="757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 $31,790	2025-2026: $31,790	Increase/Decrease: $0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44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BUDGET SUMMARY</a:t>
            </a:r>
            <a:br>
              <a:rPr lang="en-US" dirty="0" smtClean="0"/>
            </a:br>
            <a:r>
              <a:rPr lang="en-US" dirty="0" smtClean="0"/>
              <a:t>INSTRUCTIONAL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0604" y="3200399"/>
            <a:ext cx="10572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	$4,173,393	2025-2026:	$4,320,039		Increase:	$146,646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8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SIZE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605030"/>
              </p:ext>
            </p:extLst>
          </p:nvPr>
        </p:nvGraphicFramePr>
        <p:xfrm>
          <a:off x="2930451" y="2536197"/>
          <a:ext cx="6331098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549">
                  <a:extLst>
                    <a:ext uri="{9D8B030D-6E8A-4147-A177-3AD203B41FA5}">
                      <a16:colId xmlns:a16="http://schemas.microsoft.com/office/drawing/2014/main" val="1834419319"/>
                    </a:ext>
                  </a:extLst>
                </a:gridCol>
                <a:gridCol w="3165549">
                  <a:extLst>
                    <a:ext uri="{9D8B030D-6E8A-4147-A177-3AD203B41FA5}">
                      <a16:colId xmlns:a16="http://schemas.microsoft.com/office/drawing/2014/main" val="308584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REGULAR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CLASSROOM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24-25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SIZE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355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13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11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5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10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81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967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12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829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23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45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83" y="796781"/>
            <a:ext cx="9601196" cy="13038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Summary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870809"/>
              </p:ext>
            </p:extLst>
          </p:nvPr>
        </p:nvGraphicFramePr>
        <p:xfrm>
          <a:off x="2143211" y="2100648"/>
          <a:ext cx="81280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 </a:t>
                      </a:r>
                      <a:endParaRPr lang="en-US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Supervision-Salaries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$173,735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$182,200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$161,250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($20,950)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5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Supervision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NI-Salaries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$11,782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$12,550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$14,000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$1,450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37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Sueprvison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Contractual-Conferences, Dues,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Mileage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$2,000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$2,000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$2,000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723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Supervison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-Materials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Supplies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994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$188,017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$197,250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$177,750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($19,500)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31955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52241" y="5859848"/>
            <a:ext cx="764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	$197,250		2025-2026:	$177,750		Decrease: ($19,500)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2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83" y="796781"/>
            <a:ext cx="9601196" cy="13038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Teaching-Salaries Kindergarten-3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863059"/>
              </p:ext>
            </p:extLst>
          </p:nvPr>
        </p:nvGraphicFramePr>
        <p:xfrm>
          <a:off x="2277352" y="2626428"/>
          <a:ext cx="81280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  <a:endParaRPr lang="en-US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Salaries-</a:t>
                      </a:r>
                    </a:p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K-3/Music/Art/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Ed/Library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$601,904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$680,038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$700,500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$20,462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5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$601,904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$680,038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$700,500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$20,462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31955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6450" y="4708196"/>
            <a:ext cx="736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	$680,038		2025-2026:	$700,500		Increase:	$20,462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8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83" y="796781"/>
            <a:ext cx="9601196" cy="13038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Teaching-Salaries 4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Summary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885696"/>
              </p:ext>
            </p:extLst>
          </p:nvPr>
        </p:nvGraphicFramePr>
        <p:xfrm>
          <a:off x="2277352" y="2626428"/>
          <a:ext cx="81280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  <a:endParaRPr lang="en-US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Salaries-</a:t>
                      </a:r>
                    </a:p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4-6/Music/Art/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Ed/Library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$541,716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$660,700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$680,521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$19,821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5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$541,716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$660,700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$680,521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$19,821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31955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78330" y="4708196"/>
            <a:ext cx="739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	$660,700		2025-2026:	$680,521		Increase:	$19,821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6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83" y="796781"/>
            <a:ext cx="9601196" cy="13038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Teaching-Salaries 7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69485"/>
              </p:ext>
            </p:extLst>
          </p:nvPr>
        </p:nvGraphicFramePr>
        <p:xfrm>
          <a:off x="2277352" y="2626428"/>
          <a:ext cx="81280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  <a:endParaRPr lang="en-US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Salaries-</a:t>
                      </a:r>
                    </a:p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4-6/Music/Art/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Ed/Library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$1,103,504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$1,097,769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$1,130,700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$32,931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5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$1,103,504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$1,097,769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$1,130,700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$32,931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31955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44359" y="4708196"/>
            <a:ext cx="785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	$1,097,769	2025-2026:	$1,130,700	Increase:		$32,931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6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83" y="796781"/>
            <a:ext cx="9601196" cy="13038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Teaching-Non-Instructional Salaries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Summary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804136"/>
              </p:ext>
            </p:extLst>
          </p:nvPr>
        </p:nvGraphicFramePr>
        <p:xfrm>
          <a:off x="2277352" y="2626428"/>
          <a:ext cx="81280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  <a:endParaRPr lang="en-US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Salaries-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 Instructional Support Staff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$100,702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$178,612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$150,345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($28,267)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5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$100,702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$178,612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$150,345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($28,267)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31955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52241" y="4708196"/>
            <a:ext cx="764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	$178,612		2025-2026:	$150,345		Decrease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($28,267)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7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83" y="796781"/>
            <a:ext cx="9601196" cy="13038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Budget Summary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240382"/>
              </p:ext>
            </p:extLst>
          </p:nvPr>
        </p:nvGraphicFramePr>
        <p:xfrm>
          <a:off x="2210281" y="2546978"/>
          <a:ext cx="8128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5">
                  <a:extLst>
                    <a:ext uri="{9D8B030D-6E8A-4147-A177-3AD203B41FA5}">
                      <a16:colId xmlns:a16="http://schemas.microsoft.com/office/drawing/2014/main" val="3851443552"/>
                    </a:ext>
                  </a:extLst>
                </a:gridCol>
                <a:gridCol w="1470453">
                  <a:extLst>
                    <a:ext uri="{9D8B030D-6E8A-4147-A177-3AD203B41FA5}">
                      <a16:colId xmlns:a16="http://schemas.microsoft.com/office/drawing/2014/main" val="3966466499"/>
                    </a:ext>
                  </a:extLst>
                </a:gridCol>
                <a:gridCol w="1607752">
                  <a:extLst>
                    <a:ext uri="{9D8B030D-6E8A-4147-A177-3AD203B41FA5}">
                      <a16:colId xmlns:a16="http://schemas.microsoft.com/office/drawing/2014/main" val="36219906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491401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2902511"/>
                    </a:ext>
                  </a:extLst>
                </a:gridCol>
              </a:tblGrid>
              <a:tr h="517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Change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(24-25)(25-26)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78012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Salaries-K-6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add’l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Pay</a:t>
                      </a:r>
                    </a:p>
                    <a:p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Chaperones/Stipends/Additional Duties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51353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Salaries-7-12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add’l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Pay</a:t>
                      </a:r>
                    </a:p>
                    <a:p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Chaperones/Stipends/Additional Duties 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319555"/>
                  </a:ext>
                </a:extLst>
              </a:tr>
              <a:tr h="63959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Salaries-NI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add’l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Pay </a:t>
                      </a:r>
                    </a:p>
                    <a:p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Chaperones/Substitute Pay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$25,000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$25,000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059043"/>
                  </a:ext>
                </a:extLst>
              </a:tr>
              <a:tr h="456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Teaching-Substitute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Teacher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$105,000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$108,000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$3,000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98338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77690" y="5338482"/>
            <a:ext cx="4785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Continue……………………………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01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1101</TotalTime>
  <Words>1300</Words>
  <Application>Microsoft Office PowerPoint</Application>
  <PresentationFormat>Widescreen</PresentationFormat>
  <Paragraphs>656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Garamond</vt:lpstr>
      <vt:lpstr>Times New Roman</vt:lpstr>
      <vt:lpstr>Wingdings</vt:lpstr>
      <vt:lpstr>Organic</vt:lpstr>
      <vt:lpstr>Belleville Henderson CSD</vt:lpstr>
      <vt:lpstr>CLASS SIZE PreK-6th Grade </vt:lpstr>
      <vt:lpstr>CLASS SIZE 7th-12th Grade</vt:lpstr>
      <vt:lpstr>Supervision Budget Summary </vt:lpstr>
      <vt:lpstr>Teaching-Salaries Kindergarten-3rd Grade Budget Summary</vt:lpstr>
      <vt:lpstr>Teaching-Salaries 4th-6th Grade Budget Summary </vt:lpstr>
      <vt:lpstr>Teaching-Salaries 7th-12th Grade  Budget Summary</vt:lpstr>
      <vt:lpstr>Teaching-Non-Instructional Salaries Budget Summary </vt:lpstr>
      <vt:lpstr>Teaching Budget Summary </vt:lpstr>
      <vt:lpstr>Teaching Budget Summary </vt:lpstr>
      <vt:lpstr>Teaching-BOCES Service  Budget Summary </vt:lpstr>
      <vt:lpstr>Teaching BOCES Budget Summary </vt:lpstr>
      <vt:lpstr>Occupational Education-Salaries </vt:lpstr>
      <vt:lpstr>Occupational Education-BOCES </vt:lpstr>
      <vt:lpstr>School Library &amp; Audiovisual-Loan Program</vt:lpstr>
      <vt:lpstr>School Library &amp; Audiovisual-BOCES</vt:lpstr>
      <vt:lpstr>Computer Assisted Instruction </vt:lpstr>
      <vt:lpstr>Computer Assisted Instruction </vt:lpstr>
      <vt:lpstr>Computer Assisted Instruction </vt:lpstr>
      <vt:lpstr>Computer Assisted Instruction-BOCES </vt:lpstr>
      <vt:lpstr>Guidance Budget Summary </vt:lpstr>
      <vt:lpstr>Health Services Budget Summary </vt:lpstr>
      <vt:lpstr>Psychological Services Budget Summary </vt:lpstr>
      <vt:lpstr>Co-Curricular Budget Summary</vt:lpstr>
      <vt:lpstr>TOTAL BUDGET SUMMARY INSTRUCTIONAL</vt:lpstr>
    </vt:vector>
  </TitlesOfParts>
  <Company>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Belleville Henderson CSD</dc:title>
  <dc:creator>Colleen Bellinger</dc:creator>
  <cp:lastModifiedBy>Colleen Bellinger</cp:lastModifiedBy>
  <cp:revision>65</cp:revision>
  <cp:lastPrinted>2025-03-10T20:46:02Z</cp:lastPrinted>
  <dcterms:created xsi:type="dcterms:W3CDTF">2025-03-07T15:55:53Z</dcterms:created>
  <dcterms:modified xsi:type="dcterms:W3CDTF">2025-03-11T16:35:07Z</dcterms:modified>
</cp:coreProperties>
</file>